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6" Type="http://schemas.openxmlformats.org/officeDocument/2006/relationships/viewProps" Target="viewProps.xml" /><Relationship Id="rId3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8" Type="http://schemas.openxmlformats.org/officeDocument/2006/relationships/tableStyles" Target="tableStyles.xml" /><Relationship Id="rId37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8.png" /><Relationship Id="rId2" Type="http://schemas.openxmlformats.org/officeDocument/2006/relationships/image" Target="../media/image7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jp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0.png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2.png" /><Relationship Id="rId2" Type="http://schemas.openxmlformats.org/officeDocument/2006/relationships/image" Target="../media/image2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Экологические аспекты распространения трансмиссивной неоплазии двустворчатых моллюсков (BTN) в поселениях мидий Тауйской губы Охотского моря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В.М.Хайтов, Ю.Т.Маченко, И.В.Кожин, М.А.Майорова, С.С.Малавенда, П.П.Стрелков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Mytilus trossulus</a:t>
            </a:r>
            <a:r>
              <a:rPr/>
              <a:t> в окрестностях Магадана</a:t>
            </a:r>
          </a:p>
        </p:txBody>
      </p:sp>
      <p:pic>
        <p:nvPicPr>
          <p:cNvPr descr="figure/Mussel_bed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90900" y="1193800"/>
            <a:ext cx="23622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Внешний вид литоральных поселений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Обследованные точки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Обследовано 11 точек в 2021 г. и 15 в 2023 г (всего 20 локаций).</a:t>
            </a:r>
          </a:p>
          <a:p>
            <a:pPr lvl="0"/>
            <a:r>
              <a:rPr/>
              <a:t>На каждой точке собирали крупных мидий для отбора проб гемолимфы и оценки ростовых процессов и репродуктивного статуса (обработано 3000 моллюсков)</a:t>
            </a:r>
          </a:p>
          <a:p>
            <a:pPr lvl="0"/>
            <a:r>
              <a:rPr/>
              <a:t>Брали выборки для описания размерной структуры и плотности поселения мидий</a:t>
            </a:r>
          </a:p>
        </p:txBody>
      </p:sp>
      <p:pic>
        <p:nvPicPr>
          <p:cNvPr descr="KISS_2025_PPTX_presentation_files/figure-pptx/unnamed-chunk-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606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Точки сбора материала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Частота BTN в окрестностях Магадана</a:t>
            </a:r>
          </a:p>
        </p:txBody>
      </p:sp>
      <p:pic>
        <p:nvPicPr>
          <p:cNvPr descr="KISS_2025_PPTX_presentation_files/figure-pptx/unnamed-chunk-1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73100" y="1193800"/>
            <a:ext cx="3606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Частота зараженных мидий невелика: единицы процентов в поселении</a:t>
            </a:r>
          </a:p>
        </p:txBody>
      </p:sp>
      <p:pic>
        <p:nvPicPr>
          <p:cNvPr descr="KISS_2025_PPTX_presentation_files/figure-pptx/unnamed-chunk-13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625600"/>
            <a:ext cx="4038600" cy="201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Частота BTN варьирует вдоль побережья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Связь частоты BTN1 и BTN2 с факторами среды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Возможные предикторы</a:t>
            </a:r>
          </a:p>
        </p:txBody>
      </p:sp>
      <p:pic>
        <p:nvPicPr>
          <p:cNvPr descr="KISS_2025_PPTX_presentation_files/figure-pptx/unnamed-chunk-1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68600" y="1193800"/>
            <a:ext cx="3606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Соленость варьирует в очень узких пределах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Возможные предикторы</a:t>
            </a:r>
          </a:p>
        </p:txBody>
      </p:sp>
      <p:pic>
        <p:nvPicPr>
          <p:cNvPr descr="figure/Distance%20to%20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68500" y="1193800"/>
            <a:ext cx="51943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Расстояние от морского порта Магадана - косвенная оценка антропогенного влияния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Возможные предикторы</a:t>
            </a:r>
          </a:p>
        </p:txBody>
      </p:sp>
      <p:pic>
        <p:nvPicPr>
          <p:cNvPr descr="figure/Fetch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87600" y="1193800"/>
            <a:ext cx="4368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Fetch - открытость побережья для прибоя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Возможные предикторы</a:t>
            </a:r>
          </a:p>
        </p:txBody>
      </p:sp>
      <p:pic>
        <p:nvPicPr>
          <p:cNvPr descr="KISS_2025_PPTX_presentation_files/figure-pptx/unnamed-chunk-1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44700" y="1193800"/>
            <a:ext cx="50419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Размерная структура - значительно различается между участками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Возможные предикторы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Размерная структура</a:t>
            </a:r>
          </a:p>
          <a:p>
            <a:pPr lvl="0"/>
            <a:r>
              <a:rPr/>
              <a:t>Матрица обилия размерных классов использована для компонентного анализа (PCA)</a:t>
            </a:r>
          </a:p>
          <a:p>
            <a:pPr lvl="0"/>
            <a:r>
              <a:rPr/>
              <a:t>Значения </a:t>
            </a:r>
            <a:r>
              <a:rPr b="1"/>
              <a:t>PC1</a:t>
            </a:r>
            <a:r>
              <a:rPr/>
              <a:t> (48% общей дисперсии) обобщенное описание размерной структуры</a:t>
            </a:r>
          </a:p>
          <a:p>
            <a:pPr lvl="0"/>
            <a:r>
              <a:rPr b="1"/>
              <a:t>PC1</a:t>
            </a:r>
            <a:r>
              <a:rPr/>
              <a:t> отражает обилие молоди</a:t>
            </a:r>
          </a:p>
        </p:txBody>
      </p:sp>
      <p:pic>
        <p:nvPicPr>
          <p:cNvPr descr="KISS_2025_PPTX_presentation_files/figure-pptx/unnamed-chunk-2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606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Cвязь доли молоди со значениями PC1.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Регрессионная модель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G</m:t>
                      </m:r>
                      <m:r>
                        <m:t>A</m:t>
                      </m:r>
                      <m:r>
                        <m:t>M</m:t>
                      </m:r>
                      <m:r>
                        <m:rPr>
                          <m:sty m:val="p"/>
                        </m:rPr>
                        <m:t>:</m:t>
                      </m:r>
                      <m:r>
                        <m:t>P</m:t>
                      </m:r>
                      <m:r>
                        <m:t>r</m:t>
                      </m:r>
                      <m:r>
                        <m:t>e</m:t>
                      </m:r>
                      <m:r>
                        <m:t>v</m:t>
                      </m:r>
                      <m:r>
                        <m:t>a</m:t>
                      </m:r>
                      <m:r>
                        <m:t>l</m:t>
                      </m:r>
                      <m:r>
                        <m:t>e</m:t>
                      </m:r>
                      <m:r>
                        <m:t>n</m:t>
                      </m:r>
                      <m:r>
                        <m:t>c</m:t>
                      </m:r>
                      <m:r>
                        <m:t>e</m:t>
                      </m:r>
                      <m:r>
                        <m:rPr>
                          <m:sty m:val="p"/>
                        </m:rPr>
                        <m:t>=</m:t>
                      </m:r>
                      <m:r>
                        <m:t>s</m:t>
                      </m:r>
                      <m:d>
                        <m:dPr>
                          <m:begChr m:val="("/>
                          <m:sepChr m:val=""/>
                          <m:endChr m:val=")"/>
                          <m:grow/>
                        </m:dPr>
                        <m:e>
                          <m:r>
                            <m:t>D</m:t>
                          </m:r>
                          <m:r>
                            <m:t>i</m:t>
                          </m:r>
                          <m:r>
                            <m:t>s</m:t>
                          </m:r>
                          <m:sSub>
                            <m:e>
                              <m:r>
                                <m:t>t</m:t>
                              </m:r>
                            </m:e>
                            <m:sub>
                              <m:r>
                                <m:t>P</m:t>
                              </m:r>
                              <m:r>
                                <m:t>o</m:t>
                              </m:r>
                              <m:r>
                                <m:t>r</m:t>
                              </m:r>
                              <m:r>
                                <m:t>t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m:t>|</m:t>
                          </m:r>
                          <m:r>
                            <m:t>L</m:t>
                          </m:r>
                          <m:r>
                            <m:t>i</m:t>
                          </m:r>
                          <m:r>
                            <m:t>n</m:t>
                          </m:r>
                          <m:r>
                            <m:t>e</m:t>
                          </m:r>
                          <m:r>
                            <m:t>a</m:t>
                          </m:r>
                          <m:r>
                            <m:t>g</m:t>
                          </m:r>
                          <m:r>
                            <m:t>e</m:t>
                          </m:r>
                        </m:e>
                      </m:d>
                      <m:r>
                        <m:rPr>
                          <m:sty m:val="p"/>
                        </m:rPr>
                        <m:t>+</m:t>
                      </m:r>
                      <m:r>
                        <m:t>s</m:t>
                      </m:r>
                      <m:d>
                        <m:dPr>
                          <m:begChr m:val="("/>
                          <m:sepChr m:val=""/>
                          <m:endChr m:val=")"/>
                          <m:grow/>
                        </m:dPr>
                        <m:e>
                          <m:r>
                            <m:t>F</m:t>
                          </m:r>
                          <m:r>
                            <m:t>e</m:t>
                          </m:r>
                          <m:r>
                            <m:t>t</m:t>
                          </m:r>
                          <m:r>
                            <m:t>c</m:t>
                          </m:r>
                          <m:r>
                            <m:t>h</m:t>
                          </m:r>
                          <m:r>
                            <m:rPr>
                              <m:sty m:val="p"/>
                            </m:rPr>
                            <m:t>|</m:t>
                          </m:r>
                          <m:r>
                            <m:t>L</m:t>
                          </m:r>
                          <m:r>
                            <m:t>i</m:t>
                          </m:r>
                          <m:r>
                            <m:t>n</m:t>
                          </m:r>
                          <m:r>
                            <m:t>e</m:t>
                          </m:r>
                          <m:r>
                            <m:t>a</m:t>
                          </m:r>
                          <m:r>
                            <m:t>g</m:t>
                          </m:r>
                          <m:r>
                            <m:t>e</m:t>
                          </m:r>
                        </m:e>
                      </m:d>
                      <m:r>
                        <m:rPr>
                          <m:sty m:val="p"/>
                        </m:rPr>
                        <m:t>+</m:t>
                      </m:r>
                      <m:r>
                        <m:t>s</m:t>
                      </m:r>
                      <m:d>
                        <m:dPr>
                          <m:begChr m:val="("/>
                          <m:sepChr m:val=""/>
                          <m:endChr m:val=")"/>
                          <m:grow/>
                        </m:dPr>
                        <m:e>
                          <m:r>
                            <m:t>P</m:t>
                          </m:r>
                          <m:r>
                            <m:t>C</m:t>
                          </m:r>
                          <m:r>
                            <m:t>1</m:t>
                          </m:r>
                          <m:r>
                            <m:rPr>
                              <m:sty m:val="p"/>
                            </m:rPr>
                            <m:t>|</m:t>
                          </m:r>
                          <m:r>
                            <m:t>L</m:t>
                          </m:r>
                          <m:r>
                            <m:t>i</m:t>
                          </m:r>
                          <m:r>
                            <m:t>n</m:t>
                          </m:r>
                          <m:r>
                            <m:t>e</m:t>
                          </m:r>
                          <m:r>
                            <m:t>a</m:t>
                          </m:r>
                          <m:r>
                            <m:t>g</m:t>
                          </m:r>
                          <m:r>
                            <m:t>e</m:t>
                          </m:r>
                        </m:e>
                      </m:d>
                      <m:r>
                        <m:rPr>
                          <m:sty m:val="p"/>
                        </m:rPr>
                        <m:t>+</m:t>
                      </m:r>
                      <m:r>
                        <m:t>L</m:t>
                      </m:r>
                      <m:r>
                        <m:t>i</m:t>
                      </m:r>
                      <m:r>
                        <m:t>n</m:t>
                      </m:r>
                      <m:r>
                        <m:t>e</m:t>
                      </m:r>
                      <m:r>
                        <m:t>a</m:t>
                      </m:r>
                      <m:r>
                        <m:t>g</m:t>
                      </m:r>
                      <m:r>
                        <m:t>e</m:t>
                      </m:r>
                    </m:oMath>
                  </m:oMathPara>
                </a14:m>
              </a:p>
              <a:p>
                <a:pPr lvl="0"/>
                <a:r>
                  <a:rPr/>
                  <a:t>Логистическая обобщенная аддитивная модель (GAM)</a:t>
                </a:r>
              </a:p>
              <a:p>
                <a:pPr lvl="0"/>
                <a:r>
                  <a:rPr/>
                  <a:t>Зависимая переменная (</a:t>
                </a:r>
                <a14:m>
                  <m:oMath xmlns:m="http://schemas.openxmlformats.org/officeDocument/2006/math">
                    <m:r>
                      <m:t>P</m:t>
                    </m:r>
                    <m:r>
                      <m:t>r</m:t>
                    </m:r>
                    <m:r>
                      <m:t>e</m:t>
                    </m:r>
                    <m:r>
                      <m:t>v</m:t>
                    </m:r>
                    <m:r>
                      <m:t>a</m:t>
                    </m:r>
                    <m:r>
                      <m:t>l</m:t>
                    </m:r>
                    <m:r>
                      <m:t>e</m:t>
                    </m:r>
                    <m:r>
                      <m:t>n</m:t>
                    </m:r>
                    <m:r>
                      <m:t>c</m:t>
                    </m:r>
                    <m:r>
                      <m:t>e</m:t>
                    </m:r>
                  </m:oMath>
                </a14:m>
                <a:r>
                  <a:rPr/>
                  <a:t>): Биномиальное распределение</a:t>
                </a:r>
              </a:p>
              <a:p>
                <a:pPr lvl="0"/>
                <a:r>
                  <a:rPr/>
                  <a:t>Cглаживающие функции подобраны для </a:t>
                </a:r>
                <a14:m>
                  <m:oMath xmlns:m="http://schemas.openxmlformats.org/officeDocument/2006/math">
                    <m:r>
                      <m:t>B</m:t>
                    </m:r>
                    <m:r>
                      <m:t>T</m:t>
                    </m:r>
                    <m:r>
                      <m:t>N</m:t>
                    </m:r>
                    <m:r>
                      <m:t>1</m:t>
                    </m:r>
                  </m:oMath>
                </a14:m>
                <a:r>
                  <a:rPr/>
                  <a:t> и </a:t>
                </a:r>
                <a14:m>
                  <m:oMath xmlns:m="http://schemas.openxmlformats.org/officeDocument/2006/math">
                    <m:r>
                      <m:t>B</m:t>
                    </m:r>
                    <m:r>
                      <m:t>T</m:t>
                    </m:r>
                    <m:r>
                      <m:t>N</m:t>
                    </m:r>
                    <m:r>
                      <m:t>2</m:t>
                    </m:r>
                  </m:oMath>
                </a14:m>
                <a:r>
                  <a:rPr/>
                  <a:t> отдельно</a:t>
                </a:r>
              </a:p>
            </p:txBody>
          </p:sp>
        </mc:Choice>
      </mc:AlternateContent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Bivalvia Transmissible Neoplasia (BTN) — Заразный рак у двустворчатых моллюсков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По феноменологии - диссеминированная неоплазия (DN)</a:t>
                </a:r>
              </a:p>
              <a:p>
                <a:pPr lvl="0"/>
                <a:r>
                  <a:rPr/>
                  <a:t>Злокачественные клетки являются инфекционным агентом и передаются между особями через воду</a:t>
                </a:r>
              </a:p>
              <a:p>
                <a:pPr lvl="0"/>
                <a:r>
                  <a:rPr/>
                  <a:t>У каждого рака свой уникальный генотип, родственный индивидуальному генотипу особи, у которой этот рак возник впервые</a:t>
                </a:r>
              </a:p>
              <a:p>
                <a:pPr lvl="0"/>
                <a:r>
                  <a:rPr/>
                  <a:t>Впервые описанный у </a:t>
                </a:r>
                <a:r>
                  <a:rPr i="1"/>
                  <a:t>Mya arenaria</a:t>
                </a:r>
                <a:r>
                  <a:rPr/>
                  <a:t> в 2015, </a:t>
                </a:r>
                <a14:m>
                  <m:oMath xmlns:m="http://schemas.openxmlformats.org/officeDocument/2006/math">
                    <m:r>
                      <m:t>B</m:t>
                    </m:r>
                    <m:r>
                      <m:t>T</m:t>
                    </m:r>
                    <m:r>
                      <m:t>N</m:t>
                    </m:r>
                  </m:oMath>
                </a14:m>
                <a:r>
                  <a:rPr/>
                  <a:t> выявлен еще у восьми систематически далеких видов (</a:t>
                </a:r>
                <a:r>
                  <a:rPr i="1"/>
                  <a:t>Mytilus</a:t>
                </a:r>
                <a:r>
                  <a:rPr/>
                  <a:t>, </a:t>
                </a:r>
                <a:r>
                  <a:rPr i="1"/>
                  <a:t>Cerastoderma</a:t>
                </a:r>
                <a:r>
                  <a:rPr/>
                  <a:t>, </a:t>
                </a:r>
                <a:r>
                  <a:rPr i="1"/>
                  <a:t>Macoma</a:t>
                </a:r>
                <a:r>
                  <a:rPr/>
                  <a:t> и др.)</a:t>
                </a:r>
              </a:p>
            </p:txBody>
          </p:sp>
        </mc:Choice>
      </mc:AlternateContent>
      <p:pic>
        <p:nvPicPr>
          <p:cNvPr descr="./figure/btn_schem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524000"/>
            <a:ext cx="4038600" cy="2209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" name="TextBox 3"/>
              <p:cNvSpPr txBox="1"/>
              <p:nvPr/>
            </p:nvSpPr>
            <p:spPr>
              <a:xfrm>
                <a:off x="4648200" y="4076700"/>
                <a:ext cx="4038600" cy="508000"/>
              </a:xfrm>
              <a:prstGeom prst="rect">
                <a:avLst/>
              </a:prstGeom>
              <a:noFill/>
            </p:spPr>
            <p:txBody>
              <a:bodyPr/>
              <a:lstStyle/>
              <a:p>
                <a:pPr lvl="0" indent="0" marL="0" algn="ctr">
                  <a:buNone/>
                </a:pPr>
                <a:r>
                  <a:rPr/>
                  <a:t>Схема заражения </a:t>
                </a:r>
                <a14:m>
                  <m:oMath xmlns:m="http://schemas.openxmlformats.org/officeDocument/2006/math">
                    <m:r>
                      <m:t>B</m:t>
                    </m:r>
                    <m:r>
                      <m:t>T</m:t>
                    </m:r>
                    <m:r>
                      <m:t>N</m:t>
                    </m:r>
                  </m:oMath>
                </a14:m>
              </a:p>
            </p:txBody>
          </p:sp>
        </mc:Choice>
      </mc:AlternateContent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Регрессионная модель: </a:t>
                </a:r>
                <a:r>
                  <a:rPr i="1"/>
                  <a:t>предикторы значимо влияют на заболеваемость </a:t>
                </a:r>
                <a14:m>
                  <m:oMath xmlns:m="http://schemas.openxmlformats.org/officeDocument/2006/math">
                    <m:r>
                      <m:t>B</m:t>
                    </m:r>
                    <m:r>
                      <m:t>T</m:t>
                    </m:r>
                    <m:r>
                      <m:t>N</m:t>
                    </m:r>
                    <m:r>
                      <m:t>1</m:t>
                    </m:r>
                  </m:oMath>
                </a14:m>
                <a:r>
                  <a:rPr i="1"/>
                  <a:t> и не влияют на заболеваемость </a:t>
                </a:r>
                <a14:m>
                  <m:oMath xmlns:m="http://schemas.openxmlformats.org/officeDocument/2006/math">
                    <m:r>
                      <m:t>B</m:t>
                    </m:r>
                    <m:r>
                      <m:t>T</m:t>
                    </m:r>
                    <m:r>
                      <m:t>N</m:t>
                    </m:r>
                    <m:r>
                      <m:t>2</m:t>
                    </m:r>
                  </m:oMath>
                </a14:m>
              </a:p>
            </p:txBody>
          </p:sp>
        </mc:Choice>
      </mc:AlternateContent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746963801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2335946"/>
                <a:gridCol w="507940"/>
                <a:gridCol w="665946"/>
                <a:gridCol w="1436615"/>
                <a:gridCol w="834109"/>
              </a:tblGrid>
              <a:tr h="42555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4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Член модели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4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edf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4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ref.df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4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Chi.sq Statistic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4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p.value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2763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4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s(Dist_Port):LineageBTN1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4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2.4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4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2.8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4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4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0.014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</a:tr>
              <a:tr h="42763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4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s(Dist_Port):LineageBTN2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4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1.6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4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2.0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4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2.6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4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0.274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2763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4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s(fetch):LineageBTN1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4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1.0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4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1.0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4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11.2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4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0.001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</a:tr>
              <a:tr h="42763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4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s(fetch):LineageBTN2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4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1.0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4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1.0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4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0.3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4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0.573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2763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4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s(PC1):LineageBTN1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4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2.1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4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2.5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4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11.7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4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0.031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</a:tr>
              <a:tr h="42763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4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s(PC1):LineageBTN2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4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1.8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4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2.2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4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5.1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4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0.095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Предсказание модели</a:t>
            </a:r>
          </a:p>
        </p:txBody>
      </p:sp>
      <p:pic>
        <p:nvPicPr>
          <p:cNvPr descr="KISS_2025_PPTX_presentation_files/figure-pptx/unnamed-chunk-2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68600" y="1193800"/>
            <a:ext cx="3606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" name="TextBox 3"/>
              <p:cNvSpPr txBox="1"/>
              <p:nvPr/>
            </p:nvSpPr>
            <p:spPr>
              <a:xfrm>
                <a:off x="457200" y="4076700"/>
                <a:ext cx="8229600" cy="508000"/>
              </a:xfrm>
              <a:prstGeom prst="rect">
                <a:avLst/>
              </a:prstGeom>
              <a:noFill/>
            </p:spPr>
            <p:txBody>
              <a:bodyPr/>
              <a:lstStyle/>
              <a:p>
                <a:pPr lvl="0" indent="0" marL="0" algn="ctr">
                  <a:buNone/>
                </a:pPr>
                <a:r>
                  <a:rPr/>
                  <a:t>Частота </a:t>
                </a:r>
                <a14:m>
                  <m:oMath xmlns:m="http://schemas.openxmlformats.org/officeDocument/2006/math">
                    <m:r>
                      <m:t>B</m:t>
                    </m:r>
                    <m:r>
                      <m:t>T</m:t>
                    </m:r>
                    <m:r>
                      <m:t>N</m:t>
                    </m:r>
                    <m:r>
                      <m:t>1</m:t>
                    </m:r>
                  </m:oMath>
                </a14:m>
                <a:r>
                  <a:rPr/>
                  <a:t> убывает по мере приблежения к источникам антропогенного загрязнения</a:t>
                </a:r>
              </a:p>
            </p:txBody>
          </p:sp>
        </mc:Choice>
      </mc:AlternateContent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Предсказание модели</a:t>
            </a:r>
          </a:p>
        </p:txBody>
      </p:sp>
      <p:pic>
        <p:nvPicPr>
          <p:cNvPr descr="KISS_2025_PPTX_presentation_files/figure-pptx/unnamed-chunk-2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68600" y="1193800"/>
            <a:ext cx="3606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" name="TextBox 3"/>
              <p:cNvSpPr txBox="1"/>
              <p:nvPr/>
            </p:nvSpPr>
            <p:spPr>
              <a:xfrm>
                <a:off x="457200" y="4076700"/>
                <a:ext cx="8229600" cy="508000"/>
              </a:xfrm>
              <a:prstGeom prst="rect">
                <a:avLst/>
              </a:prstGeom>
              <a:noFill/>
            </p:spPr>
            <p:txBody>
              <a:bodyPr/>
              <a:lstStyle/>
              <a:p>
                <a:pPr lvl="0" indent="0" marL="0" algn="ctr">
                  <a:buNone/>
                </a:pPr>
                <a:r>
                  <a:rPr/>
                  <a:t>Частота </a:t>
                </a:r>
                <a14:m>
                  <m:oMath xmlns:m="http://schemas.openxmlformats.org/officeDocument/2006/math">
                    <m:r>
                      <m:t>B</m:t>
                    </m:r>
                    <m:r>
                      <m:t>T</m:t>
                    </m:r>
                    <m:r>
                      <m:t>N</m:t>
                    </m:r>
                    <m:r>
                      <m:t>1</m:t>
                    </m:r>
                  </m:oMath>
                </a14:m>
                <a:r>
                  <a:rPr/>
                  <a:t> увеличивается на участках открытых для прибоя</a:t>
                </a:r>
              </a:p>
            </p:txBody>
          </p:sp>
        </mc:Choice>
      </mc:AlternateContent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Предсказание модели</a:t>
            </a:r>
          </a:p>
        </p:txBody>
      </p:sp>
      <p:pic>
        <p:nvPicPr>
          <p:cNvPr descr="KISS_2025_PPTX_presentation_files/figure-pptx/unnamed-chunk-2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68600" y="1193800"/>
            <a:ext cx="3606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Частота BTN1 увеличивается на участках с высокой долей молоди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Экологические ниши BTN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-342900" marL="342900">
                  <a:buAutoNum type="arabicPeriod"/>
                </a:pPr>
                <a14:m>
                  <m:oMath xmlns:m="http://schemas.openxmlformats.org/officeDocument/2006/math">
                    <m:r>
                      <m:t>B</m:t>
                    </m:r>
                    <m:r>
                      <m:t>T</m:t>
                    </m:r>
                    <m:r>
                      <m:t>N</m:t>
                    </m:r>
                    <m:r>
                      <m:t>1</m:t>
                    </m:r>
                  </m:oMath>
                </a14:m>
                <a:r>
                  <a:rPr/>
                  <a:t> чаще встречается в поселениях мидий из наиболее благоприятных для них условий: вдали от источников антропогенного загрязнения, в местах с повышенной прибойностью, где идет активное пополнение мидий.</a:t>
                </a:r>
              </a:p>
              <a:p>
                <a:pPr lvl="0" indent="-342900" marL="342900">
                  <a:buAutoNum type="arabicPeriod"/>
                </a:pPr>
                <a:r>
                  <a:rPr/>
                  <a:t>Значимой связи </a:t>
                </a:r>
                <a14:m>
                  <m:oMath xmlns:m="http://schemas.openxmlformats.org/officeDocument/2006/math">
                    <m:r>
                      <m:t>B</m:t>
                    </m:r>
                    <m:r>
                      <m:t>T</m:t>
                    </m:r>
                    <m:r>
                      <m:t>N</m:t>
                    </m:r>
                    <m:r>
                      <m:t>2</m:t>
                    </m:r>
                  </m:oMath>
                </a14:m>
                <a:r>
                  <a:rPr/>
                  <a:t> с изученными предикторами не выявлено, но эта линия </a:t>
                </a:r>
                <a14:m>
                  <m:oMath xmlns:m="http://schemas.openxmlformats.org/officeDocument/2006/math">
                    <m:r>
                      <m:t>B</m:t>
                    </m:r>
                    <m:r>
                      <m:t>T</m:t>
                    </m:r>
                    <m:r>
                      <m:t>N</m:t>
                    </m:r>
                  </m:oMath>
                </a14:m>
                <a:r>
                  <a:rPr/>
                  <a:t> встречается чаще.</a:t>
                </a:r>
              </a:p>
              <a:p>
                <a:pPr lvl="0" indent="-342900" marL="342900">
                  <a:buAutoNum type="arabicPeriod"/>
                </a:pPr>
                <a14:m>
                  <m:oMath xmlns:m="http://schemas.openxmlformats.org/officeDocument/2006/math">
                    <m:r>
                      <m:t>B</m:t>
                    </m:r>
                    <m:r>
                      <m:t>T</m:t>
                    </m:r>
                    <m:r>
                      <m:t>N</m:t>
                    </m:r>
                    <m:r>
                      <m:t>2</m:t>
                    </m:r>
                  </m:oMath>
                </a14:m>
                <a:r>
                  <a:rPr/>
                  <a:t>, вероятно, более эврибионтная линия, имеет более широкую экологическую нишу, чем </a:t>
                </a:r>
                <a14:m>
                  <m:oMath xmlns:m="http://schemas.openxmlformats.org/officeDocument/2006/math">
                    <m:r>
                      <m:t>B</m:t>
                    </m:r>
                    <m:r>
                      <m:t>T</m:t>
                    </m:r>
                    <m:r>
                      <m:t>N</m:t>
                    </m:r>
                    <m:r>
                      <m:t>1</m:t>
                    </m:r>
                  </m:oMath>
                </a14:m>
                <a:r>
                  <a:rPr/>
                  <a:t>. С этим может быть связано и более широкое географическое распространение </a:t>
                </a:r>
                <a14:m>
                  <m:oMath xmlns:m="http://schemas.openxmlformats.org/officeDocument/2006/math">
                    <m:r>
                      <m:t>B</m:t>
                    </m:r>
                    <m:r>
                      <m:t>T</m:t>
                    </m:r>
                    <m:r>
                      <m:t>N</m:t>
                    </m:r>
                    <m:r>
                      <m:t>2</m:t>
                    </m:r>
                  </m:oMath>
                </a14:m>
              </a:p>
            </p:txBody>
          </p:sp>
        </mc:Choice>
      </mc:AlternateContent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Влияние BTN на хозяина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Показатели жизненных функций мидий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На материале 2021 и 2023 гг у мидий оценивали</a:t>
            </a:r>
          </a:p>
          <a:p>
            <a:pPr lvl="0"/>
            <a:r>
              <a:rPr/>
              <a:t>Репродуктивный статус (микроскопирование мазков гонад)</a:t>
            </a:r>
          </a:p>
          <a:p>
            <a:pPr lvl="0"/>
            <a:r>
              <a:rPr/>
              <a:t>Длина раковины и ее прирост в последний сезон роста</a:t>
            </a:r>
          </a:p>
        </p:txBody>
      </p:sp>
      <p:pic>
        <p:nvPicPr>
          <p:cNvPr descr="figure/Mussel%20measur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35100"/>
            <a:ext cx="4038600" cy="2895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BTN и репродуктивный статус хозяина</a:t>
            </a:r>
          </a:p>
        </p:txBody>
      </p:sp>
      <p:pic>
        <p:nvPicPr>
          <p:cNvPr descr="KISS_2025_PPTX_presentation_files/figure-pptx/unnamed-chunk-2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65200" y="1193800"/>
            <a:ext cx="7213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" name="TextBox 3"/>
              <p:cNvSpPr txBox="1"/>
              <p:nvPr/>
            </p:nvSpPr>
            <p:spPr>
              <a:xfrm>
                <a:off x="457200" y="4076700"/>
                <a:ext cx="8229600" cy="508000"/>
              </a:xfrm>
              <a:prstGeom prst="rect">
                <a:avLst/>
              </a:prstGeom>
              <a:noFill/>
            </p:spPr>
            <p:txBody>
              <a:bodyPr/>
              <a:lstStyle/>
              <a:p>
                <a:pPr lvl="0" indent="0" marL="0" algn="ctr">
                  <a:buNone/>
                </a:pPr>
                <a:r>
                  <a:rPr/>
                  <a:t>У мидий, зараженных </a:t>
                </a:r>
                <a14:m>
                  <m:oMath xmlns:m="http://schemas.openxmlformats.org/officeDocument/2006/math">
                    <m:r>
                      <m:t>B</m:t>
                    </m:r>
                    <m:r>
                      <m:t>T</m:t>
                    </m:r>
                    <m:r>
                      <m:t>N</m:t>
                    </m:r>
                  </m:oMath>
                </a14:m>
                <a:r>
                  <a:rPr/>
                  <a:t>, часто нарушено развитие гонад</a:t>
                </a:r>
              </a:p>
            </p:txBody>
          </p:sp>
        </mc:Choice>
      </mc:AlternateContent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Зависимость частоты нарушения развития гонад от степени развития заболевания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90197732" name=""/>
          <p:cNvGraphicFramePr>
            <a:graphicFrameLocks noGrp="true"/>
          </p:cNvGraphicFramePr>
          <p:nvPr/>
        </p:nvGraphicFramePr>
        <p:xfrm rot="0"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3314888"/>
                <a:gridCol w="507940"/>
                <a:gridCol w="665946"/>
                <a:gridCol w="1436615"/>
                <a:gridCol w="834109"/>
              </a:tblGrid>
              <a:tr h="425551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4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Член модели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4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edf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4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ref.df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4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Chi.sq Statistic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4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p.value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2763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4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s(Aneuploid_Proportion):LineageBTN1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4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1.0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4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1.0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4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10.3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4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0.001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</a:tr>
              <a:tr h="427634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4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s(Aneuploid_Proportion):LineageBTN2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4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1.0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4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1.0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4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2.0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4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0.153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Пердсказание модели</a:t>
            </a:r>
          </a:p>
        </p:txBody>
      </p:sp>
      <p:pic>
        <p:nvPicPr>
          <p:cNvPr descr="KISS_2025_PPTX_presentation_files/figure-pptx/unnamed-chunk-3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73100" y="1193800"/>
            <a:ext cx="3606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" name="TextBox 3"/>
              <p:cNvSpPr txBox="1"/>
              <p:nvPr/>
            </p:nvSpPr>
            <p:spPr>
              <a:xfrm>
                <a:off x="457200" y="4076700"/>
                <a:ext cx="4038600" cy="508000"/>
              </a:xfrm>
              <a:prstGeom prst="rect">
                <a:avLst/>
              </a:prstGeom>
              <a:noFill/>
            </p:spPr>
            <p:txBody>
              <a:bodyPr/>
              <a:lstStyle/>
              <a:p>
                <a:pPr lvl="0" indent="0" marL="0" algn="ctr">
                  <a:buNone/>
                </a:pPr>
                <a:r>
                  <a:rPr/>
                  <a:t>При </a:t>
                </a:r>
                <a14:m>
                  <m:oMath xmlns:m="http://schemas.openxmlformats.org/officeDocument/2006/math">
                    <m:r>
                      <m:t>B</m:t>
                    </m:r>
                    <m:r>
                      <m:t>T</m:t>
                    </m:r>
                    <m:r>
                      <m:t>N</m:t>
                    </m:r>
                    <m:r>
                      <m:t>1</m:t>
                    </m:r>
                  </m:oMath>
                </a14:m>
                <a:r>
                  <a:rPr/>
                  <a:t> нарушения наступают на поздних стадиях заболевания</a:t>
                </a:r>
              </a:p>
            </p:txBody>
          </p:sp>
        </mc:Choice>
      </mc:AlternateContent>
      <p:pic>
        <p:nvPicPr>
          <p:cNvPr descr="KISS_2025_PPTX_presentation_files/figure-pptx/unnamed-chunk-32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64100" y="1193800"/>
            <a:ext cx="3606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" name="TextBox 3"/>
              <p:cNvSpPr txBox="1"/>
              <p:nvPr/>
            </p:nvSpPr>
            <p:spPr>
              <a:xfrm>
                <a:off x="4648200" y="4076700"/>
                <a:ext cx="4038600" cy="508000"/>
              </a:xfrm>
              <a:prstGeom prst="rect">
                <a:avLst/>
              </a:prstGeom>
              <a:noFill/>
            </p:spPr>
            <p:txBody>
              <a:bodyPr/>
              <a:lstStyle/>
              <a:p>
                <a:pPr lvl="0" indent="0" marL="0" algn="ctr">
                  <a:buNone/>
                </a:pPr>
                <a:r>
                  <a:rPr/>
                  <a:t>При </a:t>
                </a:r>
                <a14:m>
                  <m:oMath xmlns:m="http://schemas.openxmlformats.org/officeDocument/2006/math">
                    <m:r>
                      <m:t>B</m:t>
                    </m:r>
                    <m:r>
                      <m:t>T</m:t>
                    </m:r>
                    <m:r>
                      <m:t>N</m:t>
                    </m:r>
                    <m:r>
                      <m:t>2</m:t>
                    </m:r>
                  </m:oMath>
                </a14:m>
                <a:r>
                  <a:rPr/>
                  <a:t> нарушения наступают раньше, начиная с ранних стадий заболевания</a:t>
                </a:r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Клиническая картина заражения </a:t>
                </a:r>
                <a14:m>
                  <m:oMath xmlns:m="http://schemas.openxmlformats.org/officeDocument/2006/math">
                    <m:r>
                      <m:t>B</m:t>
                    </m:r>
                    <m:r>
                      <m:t>T</m:t>
                    </m:r>
                    <m:r>
                      <m:t>N</m:t>
                    </m:r>
                  </m:oMath>
                </a14:m>
                <a:r>
                  <a:rPr/>
                  <a:t> у мидий</a:t>
                </a:r>
              </a:p>
            </p:txBody>
          </p:sp>
        </mc:Choice>
      </mc:AlternateContent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Зараженные моллюски внешне неотличимы от здоровых</a:t>
            </a:r>
          </a:p>
          <a:p>
            <a:pPr lvl="0"/>
            <a:r>
              <a:rPr/>
              <a:t>В материале пункции гемолимфы из мускула замыкателя видны округлые клетки со слабой адгезией.</a:t>
            </a:r>
          </a:p>
          <a:p>
            <a:pPr lvl="0"/>
            <a:r>
              <a:rPr/>
              <a:t>Гемолимфа зараженных особей мутная из-за повышенной концентрации клеток</a:t>
            </a:r>
          </a:p>
        </p:txBody>
      </p:sp>
      <p:pic>
        <p:nvPicPr>
          <p:cNvPr descr="./figure/Cells_BTN_and_health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65700" y="1193800"/>
            <a:ext cx="3403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Внешний вид здоровых и раковых клеток гемолимфы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Влияние BTN на рост моллюсков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Модель: - Зависимая перменная: Отношение прироста последнего года к длине раковины (после </a:t>
                </a:r>
                <a14:m>
                  <m:oMath xmlns:m="http://schemas.openxmlformats.org/officeDocument/2006/math">
                    <m:r>
                      <m:t>φ</m:t>
                    </m:r>
                  </m:oMath>
                </a14:m>
                <a:r>
                  <a:rPr/>
                  <a:t>-преобразования Фишера) - Предикторы: Размер последнего кольца, статус (</a:t>
                </a:r>
                <a14:m>
                  <m:oMath xmlns:m="http://schemas.openxmlformats.org/officeDocument/2006/math">
                    <m:r>
                      <m:t>B</m:t>
                    </m:r>
                    <m:r>
                      <m:t>T</m:t>
                    </m:r>
                    <m:r>
                      <m:t>N</m:t>
                    </m:r>
                    <m:r>
                      <m:t>1</m:t>
                    </m:r>
                  </m:oMath>
                </a14:m>
                <a:r>
                  <a:rPr/>
                  <a:t>, </a:t>
                </a:r>
                <a14:m>
                  <m:oMath xmlns:m="http://schemas.openxmlformats.org/officeDocument/2006/math">
                    <m:r>
                      <m:t>B</m:t>
                    </m:r>
                    <m:r>
                      <m:t>T</m:t>
                    </m:r>
                    <m:r>
                      <m:t>N</m:t>
                    </m:r>
                    <m:r>
                      <m:t>2</m:t>
                    </m:r>
                  </m:oMath>
                </a14:m>
                <a:r>
                  <a:rPr/>
                  <a:t>, Здоровые)</a:t>
                </a:r>
              </a:p>
              <a:p>
                <a:pPr lvl="0" indent="0" mar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>
                      <m:r>
                        <m:t>G</m:t>
                      </m:r>
                      <m:r>
                        <m:t>A</m:t>
                      </m:r>
                      <m:r>
                        <m:t>M</m:t>
                      </m:r>
                      <m:r>
                        <m:rPr>
                          <m:sty m:val="p"/>
                        </m:rPr>
                        <m:t>:</m:t>
                      </m:r>
                      <m:r>
                        <m:t>φ</m:t>
                      </m:r>
                      <m:r>
                        <m:rPr>
                          <m:sty m:val="p"/>
                        </m:rPr>
                        <m:t>=</m:t>
                      </m:r>
                      <m:r>
                        <m:t>s</m:t>
                      </m:r>
                      <m:d>
                        <m:dPr>
                          <m:begChr m:val="("/>
                          <m:sepChr m:val=""/>
                          <m:endChr m:val=")"/>
                          <m:grow/>
                        </m:dPr>
                        <m:e>
                          <m:sSub>
                            <m:e>
                              <m:r>
                                <m:t>L</m:t>
                              </m:r>
                            </m:e>
                            <m:sub>
                              <m:r>
                                <m:t>L</m:t>
                              </m:r>
                              <m:r>
                                <m:t>a</m:t>
                              </m:r>
                              <m:r>
                                <m:t>s</m:t>
                              </m:r>
                              <m:r>
                                <m:t>t</m:t>
                              </m:r>
                              <m:r>
                                <m:t>R</m:t>
                              </m:r>
                              <m:r>
                                <m:t>i</m:t>
                              </m:r>
                              <m:r>
                                <m:t>n</m:t>
                              </m:r>
                              <m:r>
                                <m:t>g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m:t>|</m:t>
                          </m:r>
                          <m:r>
                            <m:t>S</m:t>
                          </m:r>
                          <m:r>
                            <m:t>t</m:t>
                          </m:r>
                          <m:r>
                            <m:t>a</m:t>
                          </m:r>
                          <m:r>
                            <m:t>t</m:t>
                          </m:r>
                          <m:r>
                            <m:t>u</m:t>
                          </m:r>
                          <m:r>
                            <m:t>s</m:t>
                          </m:r>
                        </m:e>
                      </m:d>
                      <m:r>
                        <m:rPr>
                          <m:sty m:val="p"/>
                        </m:rPr>
                        <m:t>+</m:t>
                      </m:r>
                      <m:r>
                        <m:t>S</m:t>
                      </m:r>
                      <m:r>
                        <m:t>t</m:t>
                      </m:r>
                      <m:r>
                        <m:t>a</m:t>
                      </m:r>
                      <m:r>
                        <m:t>t</m:t>
                      </m:r>
                      <m:r>
                        <m:t>u</m:t>
                      </m:r>
                      <m:r>
                        <m:t>s</m:t>
                      </m:r>
                    </m:oMath>
                  </m:oMathPara>
                </a14:m>
              </a:p>
            </p:txBody>
          </p:sp>
        </mc:Choice>
      </mc:AlternateContent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Влияние BTN на рост моллюсков</a:t>
            </a:r>
          </a:p>
        </p:txBody>
      </p:sp>
      <p:pic>
        <p:nvPicPr>
          <p:cNvPr descr="KISS_2025_PPTX_presentation_files/figure-pptx/unnamed-chunk-3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73100" y="1193800"/>
            <a:ext cx="3606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По мере увеличения размеров прирост последнего года закономерно снижается</a:t>
            </a:r>
          </a:p>
        </p:txBody>
      </p:sp>
      <p:pic>
        <p:nvPicPr>
          <p:cNvPr descr="KISS_2025_PPTX_presentation_files/figure-pptx/unnamed-chunk-37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64100" y="1193800"/>
            <a:ext cx="3606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" name="TextBox 3"/>
              <p:cNvSpPr txBox="1"/>
              <p:nvPr/>
            </p:nvSpPr>
            <p:spPr>
              <a:xfrm>
                <a:off x="4648200" y="4076700"/>
                <a:ext cx="4038600" cy="508000"/>
              </a:xfrm>
              <a:prstGeom prst="rect">
                <a:avLst/>
              </a:prstGeom>
              <a:noFill/>
            </p:spPr>
            <p:txBody>
              <a:bodyPr/>
              <a:lstStyle/>
              <a:p>
                <a:pPr lvl="0" indent="0" marL="0" algn="ctr">
                  <a:buNone/>
                </a:pPr>
                <a:r>
                  <a:rPr/>
                  <a:t>Прирост последнего года у зараженных BTN2 оказывается выше, чем у зараженных </a:t>
                </a:r>
                <a14:m>
                  <m:oMath xmlns:m="http://schemas.openxmlformats.org/officeDocument/2006/math">
                    <m:r>
                      <m:t>B</m:t>
                    </m:r>
                    <m:r>
                      <m:t>T</m:t>
                    </m:r>
                    <m:r>
                      <m:t>N</m:t>
                    </m:r>
                    <m:r>
                      <m:t>1</m:t>
                    </m:r>
                  </m:oMath>
                </a14:m>
                <a:r>
                  <a:rPr/>
                  <a:t> и у здоровых особей, которые между собой не отличаются</a:t>
                </a:r>
              </a:p>
            </p:txBody>
          </p:sp>
        </mc:Choice>
      </mc:AlternateContent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Разные стратегии у BTN1 и BTN2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В отличие от </a:t>
                </a:r>
                <a14:m>
                  <m:oMath xmlns:m="http://schemas.openxmlformats.org/officeDocument/2006/math">
                    <m:r>
                      <m:t>B</m:t>
                    </m:r>
                    <m:r>
                      <m:t>T</m:t>
                    </m:r>
                    <m:r>
                      <m:t>N</m:t>
                    </m:r>
                    <m:r>
                      <m:t>2</m:t>
                    </m:r>
                  </m:oMath>
                </a14:m>
                <a:r>
                  <a:rPr/>
                  <a:t>, </a:t>
                </a:r>
                <a14:m>
                  <m:oMath xmlns:m="http://schemas.openxmlformats.org/officeDocument/2006/math">
                    <m:r>
                      <m:t>B</m:t>
                    </m:r>
                    <m:r>
                      <m:t>T</m:t>
                    </m:r>
                    <m:r>
                      <m:t>N</m:t>
                    </m:r>
                    <m:r>
                      <m:t>1</m:t>
                    </m:r>
                  </m:oMath>
                </a14:m>
                <a:r>
                  <a:rPr/>
                  <a:t> сильно зависит от факторов окружающей среды.</a:t>
                </a:r>
              </a:p>
              <a:p>
                <a:pPr lvl="0"/>
                <a:r>
                  <a:rPr/>
                  <a:t>С разной чувствительностью двух линий BTN к условиям внешней среды могут быть связаны особенности их географического распространения: более узкое у BTN1 и более широкое у BTN2</a:t>
                </a:r>
              </a:p>
              <a:p>
                <a:pPr lvl="0"/>
                <a:r>
                  <a:rPr/>
                  <a:t>В отличие от </a:t>
                </a:r>
                <a14:m>
                  <m:oMath xmlns:m="http://schemas.openxmlformats.org/officeDocument/2006/math">
                    <m:r>
                      <m:t>B</m:t>
                    </m:r>
                    <m:r>
                      <m:t>T</m:t>
                    </m:r>
                    <m:r>
                      <m:t>N</m:t>
                    </m:r>
                    <m:r>
                      <m:t>1</m:t>
                    </m:r>
                  </m:oMath>
                </a14:m>
                <a:r>
                  <a:rPr/>
                  <a:t>, </a:t>
                </a:r>
                <a14:m>
                  <m:oMath xmlns:m="http://schemas.openxmlformats.org/officeDocument/2006/math">
                    <m:r>
                      <m:t>B</m:t>
                    </m:r>
                    <m:r>
                      <m:t>T</m:t>
                    </m:r>
                    <m:r>
                      <m:t>N</m:t>
                    </m:r>
                    <m:r>
                      <m:t>2</m:t>
                    </m:r>
                  </m:oMath>
                </a14:m>
                <a:r>
                  <a:rPr/>
                  <a:t> стимулирует соматический рост хозяина за счет эффективного подавления его репродукции. Это может быть уподоблено паразитарной кастрации.</a:t>
                </a:r>
              </a:p>
              <a:p>
                <a:pPr lvl="0"/>
                <a:r>
                  <a:rPr/>
                  <a:t>Эффективность использования ресурсов хозяина (</a:t>
                </a:r>
                <a:r>
                  <a:rPr i="1"/>
                  <a:t>среда I прядка</a:t>
                </a:r>
                <a:r>
                  <a:rPr/>
                  <a:t>), с одной стороны, и зависимость от варьирования внешних факторов (</a:t>
                </a:r>
                <a:r>
                  <a:rPr i="1"/>
                  <a:t>среда II порядка</a:t>
                </a:r>
                <a:r>
                  <a:rPr/>
                  <a:t>) - две возможные “экологических оси”, определяющие адаптации разных линий </a:t>
                </a:r>
                <a14:m>
                  <m:oMath xmlns:m="http://schemas.openxmlformats.org/officeDocument/2006/math">
                    <m:r>
                      <m:t>B</m:t>
                    </m:r>
                    <m:r>
                      <m:t>T</m:t>
                    </m:r>
                    <m:r>
                      <m:t>N</m:t>
                    </m:r>
                  </m:oMath>
                </a14:m>
                <a:r>
                  <a:rPr/>
                  <a:t>.</a:t>
                </a:r>
              </a:p>
            </p:txBody>
          </p:sp>
        </mc:Choice>
      </mc:AlternateContent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Спасибо за внимание!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Диагностика </a:t>
                </a:r>
                <a14:m>
                  <m:oMath xmlns:m="http://schemas.openxmlformats.org/officeDocument/2006/math">
                    <m:r>
                      <m:t>B</m:t>
                    </m:r>
                    <m:r>
                      <m:t>T</m:t>
                    </m:r>
                    <m:r>
                      <m:t>N</m:t>
                    </m:r>
                  </m:oMath>
                </a14:m>
                <a:r>
                  <a:rPr/>
                  <a:t> с помощью проточной цитометрии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Проточная цитометрия (окраска DAPI) позволяет выявлять анеуплоидные раковые клетки</a:t>
                </a:r>
              </a:p>
              <a:p>
                <a:pPr lvl="0"/>
                <a:r>
                  <a:rPr/>
                  <a:t>По соотношению нормальных и анеуплоидных клеток можно судить о стадии заболевания</a:t>
                </a:r>
              </a:p>
              <a:p>
                <a:pPr lvl="0"/>
                <a:r>
                  <a:rPr/>
                  <a:t>Для подтверждения </a:t>
                </a:r>
                <a14:m>
                  <m:oMath xmlns:m="http://schemas.openxmlformats.org/officeDocument/2006/math">
                    <m:r>
                      <m:t>B</m:t>
                    </m:r>
                    <m:r>
                      <m:t>T</m:t>
                    </m:r>
                    <m:r>
                      <m:t>N</m:t>
                    </m:r>
                  </m:oMath>
                </a14:m>
                <a:r>
                  <a:rPr/>
                  <a:t> требуется генотипирование</a:t>
                </a:r>
              </a:p>
            </p:txBody>
          </p:sp>
        </mc:Choice>
      </mc:AlternateContent>
      <p:pic>
        <p:nvPicPr>
          <p:cNvPr descr="./figure/Cytometric_draw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587500"/>
            <a:ext cx="4038600" cy="2095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Результаты проточной цитометрии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Две эволюционные линии </a:t>
                </a:r>
                <a14:m>
                  <m:oMath xmlns:m="http://schemas.openxmlformats.org/officeDocument/2006/math">
                    <m:r>
                      <m:t>B</m:t>
                    </m:r>
                    <m:r>
                      <m:t>T</m:t>
                    </m:r>
                    <m:r>
                      <m:t>N</m:t>
                    </m:r>
                  </m:oMath>
                </a14:m>
                <a:r>
                  <a:rPr/>
                  <a:t> у </a:t>
                </a:r>
                <a:r>
                  <a:rPr i="1"/>
                  <a:t>Mytilus trossulus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BTN у </a:t>
                </a:r>
                <a:r>
                  <a:rPr i="1"/>
                  <a:t>M.trossulus</a:t>
                </a:r>
                <a:r>
                  <a:rPr/>
                  <a:t> возникал неоднократно</a:t>
                </a:r>
              </a:p>
              <a:p>
                <a:pPr lvl="0"/>
                <a:r>
                  <a:rPr/>
                  <a:t>Известно две линии: </a:t>
                </a:r>
                <a14:m>
                  <m:oMath xmlns:m="http://schemas.openxmlformats.org/officeDocument/2006/math">
                    <m:r>
                      <m:t>M</m:t>
                    </m:r>
                    <m:r>
                      <m:t>t</m:t>
                    </m:r>
                    <m:r>
                      <m:t>r</m:t>
                    </m:r>
                    <m:r>
                      <m:t>B</m:t>
                    </m:r>
                    <m:r>
                      <m:t>T</m:t>
                    </m:r>
                    <m:r>
                      <m:t>N</m:t>
                    </m:r>
                    <m:r>
                      <m:t>1</m:t>
                    </m:r>
                  </m:oMath>
                </a14:m>
                <a:r>
                  <a:rPr/>
                  <a:t> и </a:t>
                </a:r>
                <a14:m>
                  <m:oMath xmlns:m="http://schemas.openxmlformats.org/officeDocument/2006/math">
                    <m:r>
                      <m:t>M</m:t>
                    </m:r>
                    <m:r>
                      <m:t>t</m:t>
                    </m:r>
                    <m:r>
                      <m:t>r</m:t>
                    </m:r>
                    <m:r>
                      <m:t>B</m:t>
                    </m:r>
                    <m:r>
                      <m:t>T</m:t>
                    </m:r>
                    <m:r>
                      <m:t>N</m:t>
                    </m:r>
                    <m:r>
                      <m:t>2</m:t>
                    </m:r>
                  </m:oMath>
                </a14:m>
                <a:br/>
              </a:p>
              <a:p>
                <a:pPr lvl="0"/>
                <a:r>
                  <a:rPr/>
                  <a:t>Диагностика линий происходит по молекулярным маркерам (mtCOI)</a:t>
                </a:r>
              </a:p>
              <a:p>
                <a:pPr lvl="0"/>
                <a14:m>
                  <m:oMath xmlns:m="http://schemas.openxmlformats.org/officeDocument/2006/math">
                    <m:r>
                      <m:t>B</m:t>
                    </m:r>
                    <m:r>
                      <m:t>T</m:t>
                    </m:r>
                    <m:r>
                      <m:t>N</m:t>
                    </m:r>
                    <m:r>
                      <m:t>2</m:t>
                    </m:r>
                  </m:oMath>
                </a14:m>
                <a:r>
                  <a:rPr/>
                  <a:t> широко распространен и найден у нескольких видов мидий в Атлантике и в Пацифике в обоих полушариях</a:t>
                </a:r>
              </a:p>
              <a:p>
                <a:pPr lvl="0"/>
                <a14:m>
                  <m:oMath xmlns:m="http://schemas.openxmlformats.org/officeDocument/2006/math">
                    <m:r>
                      <m:t>B</m:t>
                    </m:r>
                    <m:r>
                      <m:t>T</m:t>
                    </m:r>
                    <m:r>
                      <m:t>N</m:t>
                    </m:r>
                    <m:r>
                      <m:t>1</m:t>
                    </m:r>
                  </m:oMath>
                </a14:m>
                <a:r>
                  <a:rPr/>
                  <a:t> отмечен только у </a:t>
                </a:r>
                <a:r>
                  <a:rPr i="1"/>
                  <a:t>M.trossulus</a:t>
                </a:r>
                <a:r>
                  <a:rPr/>
                  <a:t> в субарктике</a:t>
                </a:r>
              </a:p>
            </p:txBody>
          </p:sp>
        </mc:Choice>
      </mc:AlternateContent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Что мы понимаем под экологическими аспектами распространения BTN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Линии </a:t>
                </a:r>
                <a14:m>
                  <m:oMath xmlns:m="http://schemas.openxmlformats.org/officeDocument/2006/math">
                    <m:r>
                      <m:t>B</m:t>
                    </m:r>
                    <m:r>
                      <m:t>T</m:t>
                    </m:r>
                    <m:r>
                      <m:t>N</m:t>
                    </m:r>
                  </m:oMath>
                </a14:m>
                <a:r>
                  <a:rPr/>
                  <a:t> - самостоятельные виды одноклеточных паразитов</a:t>
                </a:r>
              </a:p>
              <a:p>
                <a:pPr lvl="0"/>
                <a:r>
                  <a:rPr/>
                  <a:t>Для анализа их связей со средой, включая организм мидии-хозяина, применим концептуальный аппарат экологии</a:t>
                </a:r>
              </a:p>
              <a:p>
                <a:pPr lvl="0"/>
                <a:r>
                  <a:rPr/>
                  <a:t>Для разных линий </a:t>
                </a:r>
                <a14:m>
                  <m:oMath xmlns:m="http://schemas.openxmlformats.org/officeDocument/2006/math">
                    <m:r>
                      <m:t>B</m:t>
                    </m:r>
                    <m:r>
                      <m:t>T</m:t>
                    </m:r>
                    <m:r>
                      <m:t>N</m:t>
                    </m:r>
                  </m:oMath>
                </a14:m>
                <a:r>
                  <a:rPr/>
                  <a:t> можно описать их экологические ниши, т.е. выявить связи со средовыми предикторами, включая характеристики популяций хозяев, как это делается при построении моделей ниш «обычных» видов</a:t>
                </a:r>
              </a:p>
              <a:p>
                <a:pPr lvl="0"/>
                <a:r>
                  <a:rPr/>
                  <a:t>Для разных линий </a:t>
                </a:r>
                <a14:m>
                  <m:oMath xmlns:m="http://schemas.openxmlformats.org/officeDocument/2006/math">
                    <m:r>
                      <m:t>B</m:t>
                    </m:r>
                    <m:r>
                      <m:t>T</m:t>
                    </m:r>
                    <m:r>
                      <m:t>N</m:t>
                    </m:r>
                  </m:oMath>
                </a14:m>
                <a:r>
                  <a:rPr/>
                  <a:t> можно изучить влияние на организм хозяина, как это делается для «обычных» паразитов</a:t>
                </a:r>
              </a:p>
            </p:txBody>
          </p:sp>
        </mc:Choice>
      </mc:AlternateContent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Возможные ожидания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Повышенная частота </a:t>
                </a:r>
                <a14:m>
                  <m:oMath xmlns:m="http://schemas.openxmlformats.org/officeDocument/2006/math">
                    <m:r>
                      <m:t>B</m:t>
                    </m:r>
                    <m:r>
                      <m:t>T</m:t>
                    </m:r>
                    <m:r>
                      <m:t>N</m:t>
                    </m:r>
                  </m:oMath>
                </a14:m>
                <a:r>
                  <a:rPr/>
                  <a:t>, как онкологического заболевания, должна коррелировать с уровнем стресса, понижающего иммунитет мидий.</a:t>
                </a:r>
              </a:p>
              <a:p>
                <a:pPr lvl="0"/>
                <a:r>
                  <a:rPr/>
                  <a:t>Линии </a:t>
                </a:r>
                <a14:m>
                  <m:oMath xmlns:m="http://schemas.openxmlformats.org/officeDocument/2006/math">
                    <m:r>
                      <m:t>B</m:t>
                    </m:r>
                    <m:r>
                      <m:t>T</m:t>
                    </m:r>
                    <m:r>
                      <m:t>N</m:t>
                    </m:r>
                    <m:r>
                      <m:t>1</m:t>
                    </m:r>
                  </m:oMath>
                </a14:m>
                <a:r>
                  <a:rPr/>
                  <a:t> и </a:t>
                </a:r>
                <a14:m>
                  <m:oMath xmlns:m="http://schemas.openxmlformats.org/officeDocument/2006/math">
                    <m:r>
                      <m:t>B</m:t>
                    </m:r>
                    <m:r>
                      <m:t>T</m:t>
                    </m:r>
                    <m:r>
                      <m:t>N</m:t>
                    </m:r>
                    <m:r>
                      <m:t>2</m:t>
                    </m:r>
                  </m:oMath>
                </a14:m>
                <a:r>
                  <a:rPr/>
                  <a:t> будучи по происхождению клетками одного «родительского» вида (</a:t>
                </a:r>
                <a:r>
                  <a:rPr i="1"/>
                  <a:t>M.trossulus</a:t>
                </a:r>
                <a:r>
                  <a:rPr/>
                  <a:t>), близкого эволюционного возраста должны иметь сходные связи с факторами среды.</a:t>
                </a:r>
              </a:p>
              <a:p>
                <a:pPr lvl="0"/>
                <a:r>
                  <a:rPr/>
                  <a:t>Подобно другим паразитам, клетки </a:t>
                </a:r>
                <a14:m>
                  <m:oMath xmlns:m="http://schemas.openxmlformats.org/officeDocument/2006/math">
                    <m:r>
                      <m:t>B</m:t>
                    </m:r>
                    <m:r>
                      <m:t>T</m:t>
                    </m:r>
                    <m:r>
                      <m:t>N</m:t>
                    </m:r>
                  </m:oMath>
                </a14:m>
                <a:r>
                  <a:rPr/>
                  <a:t> должны манипулировать хозяином, увеличивая приток ресурсов.</a:t>
                </a:r>
              </a:p>
            </p:txBody>
          </p:sp>
        </mc:Choice>
      </mc:AlternateContent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BTN в окрестностях Магадана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Почему Магадан?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Единственное место где с «уловимой» частотой представлены обе линии </a:t>
                </a:r>
                <a14:m>
                  <m:oMath xmlns:m="http://schemas.openxmlformats.org/officeDocument/2006/math">
                    <m:r>
                      <m:t>B</m:t>
                    </m:r>
                    <m:r>
                      <m:t>T</m:t>
                    </m:r>
                    <m:r>
                      <m:t>N</m:t>
                    </m:r>
                  </m:oMath>
                </a14:m>
              </a:p>
              <a:p>
                <a:pPr lvl="0"/>
                <a:r>
                  <a:rPr/>
                  <a:t>Представлен только один вид мидий </a:t>
                </a:r>
                <a:r>
                  <a:rPr i="1"/>
                  <a:t>Mytilus trossulus</a:t>
                </a:r>
              </a:p>
              <a:p>
                <a:pPr lvl="0"/>
                <a:r>
                  <a:rPr/>
                  <a:t>Мидий много, они формируют поселения в контрастных местообитаниях</a:t>
                </a:r>
              </a:p>
            </p:txBody>
          </p:sp>
        </mc:Choice>
      </mc:AlternateContent>
      <p:pic>
        <p:nvPicPr>
          <p:cNvPr descr="KISS_2025_PPTX_presentation_files/figure-pptx/unnamed-chunk-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70000"/>
            <a:ext cx="4038600" cy="3225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Экологические аспекты распространения трансмиссивной неоплазии двустворчатых моллюсков (BTN) в поселениях мидий Тауйской губы Охотского моря</dc:title>
  <dc:creator>В.М.Хайтов, Ю.Т.Маченко, И.В.Кожин, М.А.Майорова, С.С.Малавенда, П.П.Стрелков</dc:creator>
  <cp:keywords/>
  <dcterms:created xsi:type="dcterms:W3CDTF">2025-10-03T11:29:31Z</dcterms:created>
  <dcterms:modified xsi:type="dcterms:W3CDTF">2025-10-03T11:29:31Z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/>
  </property>
  <property fmtid="{D5CDD505-2E9C-101B-9397-08002B2CF9AE}" pid="3" name="output">
    <vt:lpwstr>powerpoint_presentation</vt:lpwstr>
  </property>
</Properties>
</file>